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57"/>
    <p:restoredTop sz="94555"/>
  </p:normalViewPr>
  <p:slideViewPr>
    <p:cSldViewPr snapToGrid="0" snapToObjects="1">
      <p:cViewPr varScale="1">
        <p:scale>
          <a:sx n="62" d="100"/>
          <a:sy n="62" d="100"/>
        </p:scale>
        <p:origin x="1592" y="40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949634" y="3226831"/>
            <a:ext cx="748923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9</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4th November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39559" y="1309202"/>
            <a:ext cx="17392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vivid</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811197"/>
            <a:ext cx="6295777"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memories and descriptions as vivid, you mean that they are very clear and detailed.</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Peck gave </a:t>
            </a:r>
            <a:r>
              <a:rPr lang="en-GB" b="1" dirty="0"/>
              <a:t>vivid</a:t>
            </a:r>
            <a:r>
              <a:rPr lang="en-GB" dirty="0"/>
              <a:t> examples to to explain the story.</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viv-id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81474813"/>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lucid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strikingly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97288FD-8778-40D2-F8CD-D5870D130584}"/>
              </a:ext>
            </a:extLst>
          </p:cNvPr>
          <p:cNvPicPr>
            <a:picLocks noChangeAspect="1"/>
          </p:cNvPicPr>
          <p:nvPr/>
        </p:nvPicPr>
        <p:blipFill>
          <a:blip r:embed="rId4"/>
          <a:stretch>
            <a:fillRect/>
          </a:stretch>
        </p:blipFill>
        <p:spPr>
          <a:xfrm>
            <a:off x="8358940" y="276807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30374" y="1304757"/>
            <a:ext cx="34192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abundant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9441" y="4343652"/>
            <a:ext cx="6785203"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abundant is present in large quantities.</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resources were </a:t>
            </a:r>
            <a:r>
              <a:rPr lang="en-GB" b="1" dirty="0"/>
              <a:t>abundant</a:t>
            </a:r>
            <a:r>
              <a:rPr lang="en-GB" dirty="0"/>
              <a:t> in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a-bun-dant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95399825"/>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insufficient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lacking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08CC985-8F88-5D56-F806-E128A7EFC37C}"/>
              </a:ext>
            </a:extLst>
          </p:cNvPr>
          <p:cNvPicPr>
            <a:picLocks noChangeAspect="1"/>
          </p:cNvPicPr>
          <p:nvPr/>
        </p:nvPicPr>
        <p:blipFill>
          <a:blip r:embed="rId4"/>
          <a:stretch>
            <a:fillRect/>
          </a:stretch>
        </p:blipFill>
        <p:spPr>
          <a:xfrm>
            <a:off x="8585837" y="2886671"/>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91973" y="1309202"/>
            <a:ext cx="38343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vulnerable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37211" y="4079753"/>
            <a:ext cx="798215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vulnerable is weak and without protection, with the result that they are easily hurt physically or emotionally.</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t>Charlie</a:t>
            </a:r>
            <a:r>
              <a:rPr lang="en-GB" dirty="0"/>
              <a:t> from the story was vulnerable.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vul-ner-a-ble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74401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sensitive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emotionally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accessible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protected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4" name="Picture 3">
            <a:extLst>
              <a:ext uri="{FF2B5EF4-FFF2-40B4-BE49-F238E27FC236}">
                <a16:creationId xmlns:a16="http://schemas.microsoft.com/office/drawing/2014/main" id="{0E2262A0-C14B-29E9-8425-6A8CF52489AD}"/>
              </a:ext>
            </a:extLst>
          </p:cNvPr>
          <p:cNvPicPr>
            <a:picLocks noChangeAspect="1"/>
          </p:cNvPicPr>
          <p:nvPr/>
        </p:nvPicPr>
        <p:blipFill>
          <a:blip r:embed="rId4"/>
          <a:stretch>
            <a:fillRect/>
          </a:stretch>
        </p:blipFill>
        <p:spPr>
          <a:xfrm>
            <a:off x="8192947" y="2456087"/>
            <a:ext cx="4203137" cy="4203137"/>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9073" y="1309202"/>
            <a:ext cx="268022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subdue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4416388"/>
            <a:ext cx="696328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subdue feelings means to make them less strong.</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Thomas tried to </a:t>
            </a:r>
            <a:r>
              <a:rPr lang="en-GB" b="1" dirty="0"/>
              <a:t>subdue</a:t>
            </a:r>
            <a:r>
              <a:rPr lang="en-GB" dirty="0"/>
              <a:t> her nerves before speaking.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sub-due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99020352"/>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suppress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B14BCA2-047A-01A6-4579-01473591B908}"/>
              </a:ext>
            </a:extLst>
          </p:cNvPr>
          <p:cNvPicPr>
            <a:picLocks noChangeAspect="1"/>
          </p:cNvPicPr>
          <p:nvPr/>
        </p:nvPicPr>
        <p:blipFill>
          <a:blip r:embed="rId4"/>
          <a:stretch>
            <a:fillRect/>
          </a:stretch>
        </p:blipFill>
        <p:spPr>
          <a:xfrm>
            <a:off x="8563651" y="2644597"/>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43151" y="1339979"/>
            <a:ext cx="370614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obnoxious</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someone as obnoxious, you think that they are very unpleasant.</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There were too many </a:t>
            </a:r>
            <a:r>
              <a:rPr lang="en-GB" b="1" dirty="0"/>
              <a:t>obnoxious</a:t>
            </a:r>
            <a:r>
              <a:rPr lang="en-GB" dirty="0"/>
              <a:t> noises in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ob-nox-ious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421510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annoying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loathsome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AC56E03-EFBF-F8F3-F0D5-603B6AB3E84D}"/>
              </a:ext>
            </a:extLst>
          </p:cNvPr>
          <p:cNvPicPr>
            <a:picLocks noChangeAspect="1"/>
          </p:cNvPicPr>
          <p:nvPr/>
        </p:nvPicPr>
        <p:blipFill>
          <a:blip r:embed="rId4"/>
          <a:stretch>
            <a:fillRect/>
          </a:stretch>
        </p:blipFill>
        <p:spPr>
          <a:xfrm>
            <a:off x="8608049" y="293991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58168666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scratch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strong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guest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weak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3939510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vivid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subdue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abundant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obnoxious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644565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scratch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wrong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guest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0378742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say there is something ***, you mean there is something unsatisfactory about the situation, person, or thing you are talking about.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Someone who is *** is healthy with good muscles and can move or carry heavy things, or do hard physical 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a sharp object *** someone or something, it makes small shallow cuts on their skin or 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is ***, they are not healthy or do not have good muscles, so that they cannot move quickly or carry heavy things.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someone who is visiting you or is at an event because you have invited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95E80392-8EB6-47C1-6C9F-4891B002E951}"/>
              </a:ext>
            </a:extLst>
          </p:cNvPr>
          <p:cNvPicPr>
            <a:picLocks noChangeAspect="1"/>
          </p:cNvPicPr>
          <p:nvPr/>
        </p:nvPicPr>
        <p:blipFill>
          <a:blip r:embed="rId5"/>
          <a:stretch>
            <a:fillRect/>
          </a:stretch>
        </p:blipFill>
        <p:spPr>
          <a:xfrm>
            <a:off x="11266482" y="5352690"/>
            <a:ext cx="848659" cy="848659"/>
          </a:xfrm>
          <a:prstGeom prst="rect">
            <a:avLst/>
          </a:prstGeom>
        </p:spPr>
      </p:pic>
      <p:pic>
        <p:nvPicPr>
          <p:cNvPr id="3" name="Picture 2">
            <a:extLst>
              <a:ext uri="{FF2B5EF4-FFF2-40B4-BE49-F238E27FC236}">
                <a16:creationId xmlns:a16="http://schemas.microsoft.com/office/drawing/2014/main" id="{E22C015C-E240-91FE-FA01-40F829E1449D}"/>
              </a:ext>
            </a:extLst>
          </p:cNvPr>
          <p:cNvPicPr>
            <a:picLocks noChangeAspect="1"/>
          </p:cNvPicPr>
          <p:nvPr/>
        </p:nvPicPr>
        <p:blipFill>
          <a:blip r:embed="rId6"/>
          <a:stretch>
            <a:fillRect/>
          </a:stretch>
        </p:blipFill>
        <p:spPr>
          <a:xfrm>
            <a:off x="11394395" y="2863632"/>
            <a:ext cx="759012" cy="759012"/>
          </a:xfrm>
          <a:prstGeom prst="rect">
            <a:avLst/>
          </a:prstGeom>
        </p:spPr>
      </p:pic>
      <p:pic>
        <p:nvPicPr>
          <p:cNvPr id="5" name="Picture 4">
            <a:extLst>
              <a:ext uri="{FF2B5EF4-FFF2-40B4-BE49-F238E27FC236}">
                <a16:creationId xmlns:a16="http://schemas.microsoft.com/office/drawing/2014/main" id="{A3F3A9CD-947D-47FB-8B47-B5C98D5EF5E1}"/>
              </a:ext>
            </a:extLst>
          </p:cNvPr>
          <p:cNvPicPr>
            <a:picLocks noChangeAspect="1"/>
          </p:cNvPicPr>
          <p:nvPr/>
        </p:nvPicPr>
        <p:blipFill>
          <a:blip r:embed="rId7"/>
          <a:stretch>
            <a:fillRect/>
          </a:stretch>
        </p:blipFill>
        <p:spPr>
          <a:xfrm>
            <a:off x="11285119" y="7953059"/>
            <a:ext cx="747611" cy="747611"/>
          </a:xfrm>
          <a:prstGeom prst="rect">
            <a:avLst/>
          </a:prstGeom>
        </p:spPr>
      </p:pic>
      <p:pic>
        <p:nvPicPr>
          <p:cNvPr id="6" name="Picture 5">
            <a:extLst>
              <a:ext uri="{FF2B5EF4-FFF2-40B4-BE49-F238E27FC236}">
                <a16:creationId xmlns:a16="http://schemas.microsoft.com/office/drawing/2014/main" id="{758F853D-07CC-9BF0-D660-3AC7A313DDC1}"/>
              </a:ext>
            </a:extLst>
          </p:cNvPr>
          <p:cNvPicPr>
            <a:picLocks noChangeAspect="1"/>
          </p:cNvPicPr>
          <p:nvPr/>
        </p:nvPicPr>
        <p:blipFill>
          <a:blip r:embed="rId8"/>
          <a:stretch>
            <a:fillRect/>
          </a:stretch>
        </p:blipFill>
        <p:spPr>
          <a:xfrm>
            <a:off x="11300851" y="3985551"/>
            <a:ext cx="850641" cy="850641"/>
          </a:xfrm>
          <a:prstGeom prst="rect">
            <a:avLst/>
          </a:prstGeom>
        </p:spPr>
      </p:pic>
      <p:pic>
        <p:nvPicPr>
          <p:cNvPr id="7" name="Picture 6">
            <a:extLst>
              <a:ext uri="{FF2B5EF4-FFF2-40B4-BE49-F238E27FC236}">
                <a16:creationId xmlns:a16="http://schemas.microsoft.com/office/drawing/2014/main" id="{33C82396-4CE5-1E9D-0035-33384A9B4173}"/>
              </a:ext>
            </a:extLst>
          </p:cNvPr>
          <p:cNvPicPr>
            <a:picLocks noChangeAspect="1"/>
          </p:cNvPicPr>
          <p:nvPr/>
        </p:nvPicPr>
        <p:blipFill>
          <a:blip r:embed="rId9"/>
          <a:stretch>
            <a:fillRect/>
          </a:stretch>
        </p:blipFill>
        <p:spPr>
          <a:xfrm>
            <a:off x="11118081" y="6575425"/>
            <a:ext cx="1080790" cy="108079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72440178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vivid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abundant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vulnerable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subdue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obnoxious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0446225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Someone who is *** is weak and without protection, with the result that they are easily hurt physically or emotionally.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Something that is *** is present in large quantities.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To *** feelings means to make them less 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describe someone as ***, you think that they are very unpleasant.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memories and descriptions </a:t>
                      </a:r>
                      <a:r>
                        <a:rPr lang="en-GB" sz="2000">
                          <a:latin typeface="Gill Sans MT" panose="020B0502020104020203" pitchFamily="34" charset="77"/>
                        </a:rPr>
                        <a:t>as ***, </a:t>
                      </a:r>
                      <a:r>
                        <a:rPr lang="en-GB" sz="2000" dirty="0">
                          <a:latin typeface="Gill Sans MT" panose="020B0502020104020203" pitchFamily="34" charset="77"/>
                        </a:rPr>
                        <a:t>you mean that they are very clear and detailed.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CA8038F4-A94F-D8D9-BDBA-ADF462605734}"/>
              </a:ext>
            </a:extLst>
          </p:cNvPr>
          <p:cNvPicPr>
            <a:picLocks noChangeAspect="1"/>
          </p:cNvPicPr>
          <p:nvPr/>
        </p:nvPicPr>
        <p:blipFill>
          <a:blip r:embed="rId5"/>
          <a:stretch>
            <a:fillRect/>
          </a:stretch>
        </p:blipFill>
        <p:spPr>
          <a:xfrm>
            <a:off x="11126792" y="7850994"/>
            <a:ext cx="968160" cy="968160"/>
          </a:xfrm>
          <a:prstGeom prst="rect">
            <a:avLst/>
          </a:prstGeom>
        </p:spPr>
      </p:pic>
      <p:pic>
        <p:nvPicPr>
          <p:cNvPr id="3" name="Picture 2">
            <a:extLst>
              <a:ext uri="{FF2B5EF4-FFF2-40B4-BE49-F238E27FC236}">
                <a16:creationId xmlns:a16="http://schemas.microsoft.com/office/drawing/2014/main" id="{89590824-921D-5145-181A-513278C471BF}"/>
              </a:ext>
            </a:extLst>
          </p:cNvPr>
          <p:cNvPicPr>
            <a:picLocks noChangeAspect="1"/>
          </p:cNvPicPr>
          <p:nvPr/>
        </p:nvPicPr>
        <p:blipFill>
          <a:blip r:embed="rId6"/>
          <a:stretch>
            <a:fillRect/>
          </a:stretch>
        </p:blipFill>
        <p:spPr>
          <a:xfrm>
            <a:off x="11146981" y="4033188"/>
            <a:ext cx="968160" cy="968160"/>
          </a:xfrm>
          <a:prstGeom prst="rect">
            <a:avLst/>
          </a:prstGeom>
        </p:spPr>
      </p:pic>
      <p:pic>
        <p:nvPicPr>
          <p:cNvPr id="5" name="Picture 4">
            <a:extLst>
              <a:ext uri="{FF2B5EF4-FFF2-40B4-BE49-F238E27FC236}">
                <a16:creationId xmlns:a16="http://schemas.microsoft.com/office/drawing/2014/main" id="{623858D7-0A8D-1876-1786-D8A010A7F208}"/>
              </a:ext>
            </a:extLst>
          </p:cNvPr>
          <p:cNvPicPr>
            <a:picLocks noChangeAspect="1"/>
          </p:cNvPicPr>
          <p:nvPr/>
        </p:nvPicPr>
        <p:blipFill>
          <a:blip r:embed="rId7"/>
          <a:stretch>
            <a:fillRect/>
          </a:stretch>
        </p:blipFill>
        <p:spPr>
          <a:xfrm>
            <a:off x="10961543" y="2610366"/>
            <a:ext cx="1223628" cy="1223628"/>
          </a:xfrm>
          <a:prstGeom prst="rect">
            <a:avLst/>
          </a:prstGeom>
        </p:spPr>
      </p:pic>
      <p:pic>
        <p:nvPicPr>
          <p:cNvPr id="6" name="Picture 5">
            <a:extLst>
              <a:ext uri="{FF2B5EF4-FFF2-40B4-BE49-F238E27FC236}">
                <a16:creationId xmlns:a16="http://schemas.microsoft.com/office/drawing/2014/main" id="{A7CADBF7-C5FA-7354-0E68-D5CBDABF74B7}"/>
              </a:ext>
            </a:extLst>
          </p:cNvPr>
          <p:cNvPicPr>
            <a:picLocks noChangeAspect="1"/>
          </p:cNvPicPr>
          <p:nvPr/>
        </p:nvPicPr>
        <p:blipFill>
          <a:blip r:embed="rId8"/>
          <a:stretch>
            <a:fillRect/>
          </a:stretch>
        </p:blipFill>
        <p:spPr>
          <a:xfrm>
            <a:off x="11221903" y="5264205"/>
            <a:ext cx="788888" cy="788888"/>
          </a:xfrm>
          <a:prstGeom prst="rect">
            <a:avLst/>
          </a:prstGeom>
        </p:spPr>
      </p:pic>
      <p:pic>
        <p:nvPicPr>
          <p:cNvPr id="7" name="Picture 6">
            <a:extLst>
              <a:ext uri="{FF2B5EF4-FFF2-40B4-BE49-F238E27FC236}">
                <a16:creationId xmlns:a16="http://schemas.microsoft.com/office/drawing/2014/main" id="{25782E3D-2076-C3CE-0739-B6D0C65058EE}"/>
              </a:ext>
            </a:extLst>
          </p:cNvPr>
          <p:cNvPicPr>
            <a:picLocks noChangeAspect="1"/>
          </p:cNvPicPr>
          <p:nvPr/>
        </p:nvPicPr>
        <p:blipFill>
          <a:blip r:embed="rId9"/>
          <a:stretch>
            <a:fillRect/>
          </a:stretch>
        </p:blipFill>
        <p:spPr>
          <a:xfrm>
            <a:off x="11162019" y="6503190"/>
            <a:ext cx="897706" cy="897706"/>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21236" y="3993661"/>
            <a:ext cx="19556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wrong</a:t>
            </a:r>
            <a:endParaRPr dirty="0">
              <a:latin typeface="Gill Sans MT" panose="020B0502020104020203" pitchFamily="34" charset="77"/>
            </a:endParaRPr>
          </a:p>
        </p:txBody>
      </p:sp>
      <p:sp>
        <p:nvSpPr>
          <p:cNvPr id="135" name="spare"/>
          <p:cNvSpPr txBox="1"/>
          <p:nvPr/>
        </p:nvSpPr>
        <p:spPr>
          <a:xfrm>
            <a:off x="3039211" y="4824209"/>
            <a:ext cx="1678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guest</a:t>
            </a:r>
            <a:endParaRPr b="1" dirty="0">
              <a:latin typeface="Gill Sans MT" panose="020B0502020104020203" pitchFamily="34" charset="77"/>
              <a:sym typeface="American Typewriter"/>
            </a:endParaRPr>
          </a:p>
        </p:txBody>
      </p:sp>
      <p:sp>
        <p:nvSpPr>
          <p:cNvPr id="136" name="chipped"/>
          <p:cNvSpPr txBox="1"/>
          <p:nvPr/>
        </p:nvSpPr>
        <p:spPr>
          <a:xfrm>
            <a:off x="2805206" y="5769060"/>
            <a:ext cx="19877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strong</a:t>
            </a:r>
            <a:endParaRPr dirty="0">
              <a:latin typeface="Gill Sans MT" panose="020B0502020104020203" pitchFamily="34" charset="77"/>
            </a:endParaRPr>
          </a:p>
        </p:txBody>
      </p:sp>
      <p:sp>
        <p:nvSpPr>
          <p:cNvPr id="137" name="lift"/>
          <p:cNvSpPr txBox="1"/>
          <p:nvPr/>
        </p:nvSpPr>
        <p:spPr>
          <a:xfrm>
            <a:off x="2989556" y="6639612"/>
            <a:ext cx="16190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weak</a:t>
            </a:r>
            <a:endParaRPr dirty="0">
              <a:latin typeface="Gill Sans MT" panose="020B0502020104020203" pitchFamily="34" charset="77"/>
            </a:endParaRPr>
          </a:p>
        </p:txBody>
      </p:sp>
      <p:sp>
        <p:nvSpPr>
          <p:cNvPr id="138" name="mutter"/>
          <p:cNvSpPr txBox="1"/>
          <p:nvPr/>
        </p:nvSpPr>
        <p:spPr>
          <a:xfrm>
            <a:off x="7786309" y="3961911"/>
            <a:ext cx="28597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abundant</a:t>
            </a:r>
            <a:endParaRPr b="1" dirty="0">
              <a:latin typeface="Gill Sans MT" panose="020B0502020104020203" pitchFamily="34" charset="77"/>
              <a:sym typeface="American Typewriter"/>
            </a:endParaRPr>
          </a:p>
        </p:txBody>
      </p:sp>
      <p:sp>
        <p:nvSpPr>
          <p:cNvPr id="139" name="unveil"/>
          <p:cNvSpPr txBox="1"/>
          <p:nvPr/>
        </p:nvSpPr>
        <p:spPr>
          <a:xfrm>
            <a:off x="8111364" y="5755144"/>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subdue</a:t>
            </a:r>
            <a:endParaRPr dirty="0">
              <a:latin typeface="Gill Sans MT" panose="020B0502020104020203" pitchFamily="34" charset="77"/>
              <a:sym typeface="American Typewriter"/>
            </a:endParaRPr>
          </a:p>
        </p:txBody>
      </p:sp>
      <p:sp>
        <p:nvSpPr>
          <p:cNvPr id="140" name="tolerate"/>
          <p:cNvSpPr txBox="1"/>
          <p:nvPr/>
        </p:nvSpPr>
        <p:spPr>
          <a:xfrm>
            <a:off x="8490821" y="3065958"/>
            <a:ext cx="14507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vivid</a:t>
            </a:r>
            <a:endParaRPr dirty="0">
              <a:latin typeface="Gill Sans MT" panose="020B0502020104020203" pitchFamily="34" charset="77"/>
            </a:endParaRPr>
          </a:p>
        </p:txBody>
      </p:sp>
      <p:sp>
        <p:nvSpPr>
          <p:cNvPr id="141" name="fixation"/>
          <p:cNvSpPr txBox="1"/>
          <p:nvPr/>
        </p:nvSpPr>
        <p:spPr>
          <a:xfrm>
            <a:off x="7630017" y="4824210"/>
            <a:ext cx="31723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vulnerable</a:t>
            </a:r>
            <a:endParaRPr dirty="0">
              <a:latin typeface="Gill Sans MT" panose="020B0502020104020203" pitchFamily="34" charset="77"/>
            </a:endParaRPr>
          </a:p>
        </p:txBody>
      </p:sp>
      <p:sp>
        <p:nvSpPr>
          <p:cNvPr id="142" name="rustle"/>
          <p:cNvSpPr txBox="1"/>
          <p:nvPr/>
        </p:nvSpPr>
        <p:spPr>
          <a:xfrm>
            <a:off x="7662077" y="6620562"/>
            <a:ext cx="31082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obnoxious</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461109" y="3094186"/>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scratch</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75173" y="480767"/>
            <a:ext cx="75437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scratch</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10658" y="4921627"/>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wrong</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9EE531B-A042-8DE5-06EE-7E5DAE184CFB}"/>
              </a:ext>
            </a:extLst>
          </p:cNvPr>
          <p:cNvPicPr>
            <a:picLocks noChangeAspect="1"/>
          </p:cNvPicPr>
          <p:nvPr/>
        </p:nvPicPr>
        <p:blipFill>
          <a:blip r:embed="rId4"/>
          <a:stretch>
            <a:fillRect/>
          </a:stretch>
        </p:blipFill>
        <p:spPr>
          <a:xfrm>
            <a:off x="8857129" y="685828"/>
            <a:ext cx="3251200" cy="3251200"/>
          </a:xfrm>
          <a:prstGeom prst="rect">
            <a:avLst/>
          </a:prstGeom>
        </p:spPr>
      </p:pic>
      <p:pic>
        <p:nvPicPr>
          <p:cNvPr id="4" name="Picture 3">
            <a:extLst>
              <a:ext uri="{FF2B5EF4-FFF2-40B4-BE49-F238E27FC236}">
                <a16:creationId xmlns:a16="http://schemas.microsoft.com/office/drawing/2014/main" id="{6217A0CE-3D9A-75FE-ACB9-43418DB187F2}"/>
              </a:ext>
            </a:extLst>
          </p:cNvPr>
          <p:cNvPicPr>
            <a:picLocks noChangeAspect="1"/>
          </p:cNvPicPr>
          <p:nvPr/>
        </p:nvPicPr>
        <p:blipFill>
          <a:blip r:embed="rId5"/>
          <a:stretch>
            <a:fillRect/>
          </a:stretch>
        </p:blipFill>
        <p:spPr>
          <a:xfrm>
            <a:off x="553402" y="5751380"/>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94290"/>
            <a:ext cx="661238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guest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35771" y="469045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strong</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6133AD0F-AB3D-DD36-7F1F-4C7C69C757C8}"/>
              </a:ext>
            </a:extLst>
          </p:cNvPr>
          <p:cNvPicPr>
            <a:picLocks noChangeAspect="1"/>
          </p:cNvPicPr>
          <p:nvPr/>
        </p:nvPicPr>
        <p:blipFill>
          <a:blip r:embed="rId4"/>
          <a:stretch>
            <a:fillRect/>
          </a:stretch>
        </p:blipFill>
        <p:spPr>
          <a:xfrm>
            <a:off x="8918039" y="602862"/>
            <a:ext cx="3251200" cy="3251200"/>
          </a:xfrm>
          <a:prstGeom prst="rect">
            <a:avLst/>
          </a:prstGeom>
        </p:spPr>
      </p:pic>
      <p:pic>
        <p:nvPicPr>
          <p:cNvPr id="4" name="Picture 3">
            <a:extLst>
              <a:ext uri="{FF2B5EF4-FFF2-40B4-BE49-F238E27FC236}">
                <a16:creationId xmlns:a16="http://schemas.microsoft.com/office/drawing/2014/main" id="{7F041764-3352-DE2E-0DB4-BD6AA3D8EBB4}"/>
              </a:ext>
            </a:extLst>
          </p:cNvPr>
          <p:cNvPicPr>
            <a:picLocks noChangeAspect="1"/>
          </p:cNvPicPr>
          <p:nvPr/>
        </p:nvPicPr>
        <p:blipFill>
          <a:blip r:embed="rId5"/>
          <a:stretch>
            <a:fillRect/>
          </a:stretch>
        </p:blipFill>
        <p:spPr>
          <a:xfrm>
            <a:off x="386436"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05295" y="182622"/>
            <a:ext cx="655147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weak</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23192" y="5310329"/>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vivid</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09653D9-7B2D-8043-0C3C-801F2DE4C878}"/>
              </a:ext>
            </a:extLst>
          </p:cNvPr>
          <p:cNvPicPr>
            <a:picLocks noChangeAspect="1"/>
          </p:cNvPicPr>
          <p:nvPr/>
        </p:nvPicPr>
        <p:blipFill>
          <a:blip r:embed="rId4"/>
          <a:stretch>
            <a:fillRect/>
          </a:stretch>
        </p:blipFill>
        <p:spPr>
          <a:xfrm>
            <a:off x="8850490" y="602862"/>
            <a:ext cx="3251200" cy="3251200"/>
          </a:xfrm>
          <a:prstGeom prst="rect">
            <a:avLst/>
          </a:prstGeom>
        </p:spPr>
      </p:pic>
      <p:pic>
        <p:nvPicPr>
          <p:cNvPr id="4" name="Picture 3">
            <a:extLst>
              <a:ext uri="{FF2B5EF4-FFF2-40B4-BE49-F238E27FC236}">
                <a16:creationId xmlns:a16="http://schemas.microsoft.com/office/drawing/2014/main" id="{2C7D609A-B37A-BBA2-BED0-6A239AA10FEF}"/>
              </a:ext>
            </a:extLst>
          </p:cNvPr>
          <p:cNvPicPr>
            <a:picLocks noChangeAspect="1"/>
          </p:cNvPicPr>
          <p:nvPr/>
        </p:nvPicPr>
        <p:blipFill>
          <a:blip r:embed="rId5"/>
          <a:stretch>
            <a:fillRect/>
          </a:stretch>
        </p:blipFill>
        <p:spPr>
          <a:xfrm>
            <a:off x="1179738" y="572501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8599" y="868298"/>
            <a:ext cx="79717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abundant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9648" y="5951826"/>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vulnerable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3BB6371A-FD0B-8BEF-E2EB-181B7913C4EA}"/>
              </a:ext>
            </a:extLst>
          </p:cNvPr>
          <p:cNvPicPr>
            <a:picLocks noChangeAspect="1"/>
          </p:cNvPicPr>
          <p:nvPr/>
        </p:nvPicPr>
        <p:blipFill>
          <a:blip r:embed="rId4"/>
          <a:stretch>
            <a:fillRect/>
          </a:stretch>
        </p:blipFill>
        <p:spPr>
          <a:xfrm>
            <a:off x="9403791" y="602862"/>
            <a:ext cx="3251200" cy="3251200"/>
          </a:xfrm>
          <a:prstGeom prst="rect">
            <a:avLst/>
          </a:prstGeom>
        </p:spPr>
      </p:pic>
      <p:pic>
        <p:nvPicPr>
          <p:cNvPr id="4" name="Picture 3">
            <a:extLst>
              <a:ext uri="{FF2B5EF4-FFF2-40B4-BE49-F238E27FC236}">
                <a16:creationId xmlns:a16="http://schemas.microsoft.com/office/drawing/2014/main" id="{7A8103BC-14F8-95D5-C3FC-4F845C26C4F3}"/>
              </a:ext>
            </a:extLst>
          </p:cNvPr>
          <p:cNvPicPr>
            <a:picLocks noChangeAspect="1"/>
          </p:cNvPicPr>
          <p:nvPr/>
        </p:nvPicPr>
        <p:blipFill>
          <a:blip r:embed="rId5"/>
          <a:stretch>
            <a:fillRect/>
          </a:stretch>
        </p:blipFill>
        <p:spPr>
          <a:xfrm>
            <a:off x="47449"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451929"/>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subdue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59810" y="6183083"/>
            <a:ext cx="102885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obnoxious</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5128A98D-3F52-F004-AAEC-DE2D2C384E55}"/>
              </a:ext>
            </a:extLst>
          </p:cNvPr>
          <p:cNvPicPr>
            <a:picLocks noChangeAspect="1"/>
          </p:cNvPicPr>
          <p:nvPr/>
        </p:nvPicPr>
        <p:blipFill>
          <a:blip r:embed="rId4"/>
          <a:stretch>
            <a:fillRect/>
          </a:stretch>
        </p:blipFill>
        <p:spPr>
          <a:xfrm>
            <a:off x="8772189" y="602862"/>
            <a:ext cx="3251200" cy="3251200"/>
          </a:xfrm>
          <a:prstGeom prst="rect">
            <a:avLst/>
          </a:prstGeom>
        </p:spPr>
      </p:pic>
      <p:pic>
        <p:nvPicPr>
          <p:cNvPr id="4" name="Picture 3">
            <a:extLst>
              <a:ext uri="{FF2B5EF4-FFF2-40B4-BE49-F238E27FC236}">
                <a16:creationId xmlns:a16="http://schemas.microsoft.com/office/drawing/2014/main" id="{C6849E46-D80F-8396-3003-123914F96119}"/>
              </a:ext>
            </a:extLst>
          </p:cNvPr>
          <p:cNvPicPr>
            <a:picLocks noChangeAspect="1"/>
          </p:cNvPicPr>
          <p:nvPr/>
        </p:nvPicPr>
        <p:blipFill>
          <a:blip r:embed="rId5"/>
          <a:stretch>
            <a:fillRect/>
          </a:stretch>
        </p:blipFill>
        <p:spPr>
          <a:xfrm>
            <a:off x="308911"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684300"/>
            <a:ext cx="815287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scratch</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03784" y="5295615"/>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wrong</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4E03E6F-9FF4-0F60-10C0-8D7F0A126592}"/>
              </a:ext>
            </a:extLst>
          </p:cNvPr>
          <p:cNvPicPr>
            <a:picLocks noChangeAspect="1"/>
          </p:cNvPicPr>
          <p:nvPr/>
        </p:nvPicPr>
        <p:blipFill>
          <a:blip r:embed="rId4"/>
          <a:stretch>
            <a:fillRect/>
          </a:stretch>
        </p:blipFill>
        <p:spPr>
          <a:xfrm>
            <a:off x="9097351" y="641184"/>
            <a:ext cx="3251200" cy="3251200"/>
          </a:xfrm>
          <a:prstGeom prst="rect">
            <a:avLst/>
          </a:prstGeom>
        </p:spPr>
      </p:pic>
      <p:pic>
        <p:nvPicPr>
          <p:cNvPr id="4" name="Picture 3">
            <a:extLst>
              <a:ext uri="{FF2B5EF4-FFF2-40B4-BE49-F238E27FC236}">
                <a16:creationId xmlns:a16="http://schemas.microsoft.com/office/drawing/2014/main" id="{C231D64C-7FC1-0FF3-7DE2-6307A42395FD}"/>
              </a:ext>
            </a:extLst>
          </p:cNvPr>
          <p:cNvPicPr>
            <a:picLocks noChangeAspect="1"/>
          </p:cNvPicPr>
          <p:nvPr/>
        </p:nvPicPr>
        <p:blipFill>
          <a:blip r:embed="rId5"/>
          <a:stretch>
            <a:fillRect/>
          </a:stretch>
        </p:blipFill>
        <p:spPr>
          <a:xfrm>
            <a:off x="946171"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3852" y="-89173"/>
            <a:ext cx="738663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guest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179359"/>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strong</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3E9CF0A-4474-7253-EAA7-4576EA61A039}"/>
              </a:ext>
            </a:extLst>
          </p:cNvPr>
          <p:cNvPicPr>
            <a:picLocks noChangeAspect="1"/>
          </p:cNvPicPr>
          <p:nvPr/>
        </p:nvPicPr>
        <p:blipFill>
          <a:blip r:embed="rId4"/>
          <a:stretch>
            <a:fillRect/>
          </a:stretch>
        </p:blipFill>
        <p:spPr>
          <a:xfrm>
            <a:off x="9097351" y="589011"/>
            <a:ext cx="3251200" cy="3251200"/>
          </a:xfrm>
          <a:prstGeom prst="rect">
            <a:avLst/>
          </a:prstGeom>
        </p:spPr>
      </p:pic>
      <p:pic>
        <p:nvPicPr>
          <p:cNvPr id="4" name="Picture 3">
            <a:extLst>
              <a:ext uri="{FF2B5EF4-FFF2-40B4-BE49-F238E27FC236}">
                <a16:creationId xmlns:a16="http://schemas.microsoft.com/office/drawing/2014/main" id="{223140B6-017F-B0A1-086E-825975F6358C}"/>
              </a:ext>
            </a:extLst>
          </p:cNvPr>
          <p:cNvPicPr>
            <a:picLocks noChangeAspect="1"/>
          </p:cNvPicPr>
          <p:nvPr/>
        </p:nvPicPr>
        <p:blipFill>
          <a:blip r:embed="rId5"/>
          <a:stretch>
            <a:fillRect/>
          </a:stretch>
        </p:blipFill>
        <p:spPr>
          <a:xfrm>
            <a:off x="797505" y="5482934"/>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16376" y="412882"/>
            <a:ext cx="753411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weak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19900" y="5623615"/>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vivid</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801049D-9BCB-725E-5AA2-98F9023E8DED}"/>
              </a:ext>
            </a:extLst>
          </p:cNvPr>
          <p:cNvPicPr>
            <a:picLocks noChangeAspect="1"/>
          </p:cNvPicPr>
          <p:nvPr/>
        </p:nvPicPr>
        <p:blipFill>
          <a:blip r:embed="rId4"/>
          <a:stretch>
            <a:fillRect/>
          </a:stretch>
        </p:blipFill>
        <p:spPr>
          <a:xfrm>
            <a:off x="8840188" y="648511"/>
            <a:ext cx="3251200" cy="3251200"/>
          </a:xfrm>
          <a:prstGeom prst="rect">
            <a:avLst/>
          </a:prstGeom>
        </p:spPr>
      </p:pic>
      <p:pic>
        <p:nvPicPr>
          <p:cNvPr id="4" name="Picture 3">
            <a:extLst>
              <a:ext uri="{FF2B5EF4-FFF2-40B4-BE49-F238E27FC236}">
                <a16:creationId xmlns:a16="http://schemas.microsoft.com/office/drawing/2014/main" id="{D6A5C1B3-06F4-969C-4C49-5066208F9BE5}"/>
              </a:ext>
            </a:extLst>
          </p:cNvPr>
          <p:cNvPicPr>
            <a:picLocks noChangeAspect="1"/>
          </p:cNvPicPr>
          <p:nvPr/>
        </p:nvPicPr>
        <p:blipFill>
          <a:blip r:embed="rId5"/>
          <a:stretch>
            <a:fillRect/>
          </a:stretch>
        </p:blipFill>
        <p:spPr>
          <a:xfrm>
            <a:off x="1033414"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42647" y="2274766"/>
            <a:ext cx="22361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scratch	</a:t>
            </a:r>
            <a:endParaRPr b="1" dirty="0">
              <a:latin typeface="Gill Sans MT" panose="020B0502020104020203" pitchFamily="34" charset="77"/>
              <a:sym typeface="American Typewriter"/>
            </a:endParaRPr>
          </a:p>
        </p:txBody>
      </p:sp>
      <p:sp>
        <p:nvSpPr>
          <p:cNvPr id="134" name="office"/>
          <p:cNvSpPr txBox="1"/>
          <p:nvPr/>
        </p:nvSpPr>
        <p:spPr>
          <a:xfrm>
            <a:off x="5582943" y="3183419"/>
            <a:ext cx="19556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wrong</a:t>
            </a:r>
            <a:endParaRPr dirty="0">
              <a:latin typeface="Gill Sans MT" panose="020B0502020104020203" pitchFamily="34" charset="77"/>
            </a:endParaRPr>
          </a:p>
        </p:txBody>
      </p:sp>
      <p:sp>
        <p:nvSpPr>
          <p:cNvPr id="135" name="spare"/>
          <p:cNvSpPr txBox="1"/>
          <p:nvPr/>
        </p:nvSpPr>
        <p:spPr>
          <a:xfrm>
            <a:off x="5721592" y="4033018"/>
            <a:ext cx="1678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guest</a:t>
            </a:r>
            <a:endParaRPr b="1" dirty="0">
              <a:latin typeface="Gill Sans MT" panose="020B0502020104020203" pitchFamily="34" charset="77"/>
              <a:sym typeface="American Typewriter"/>
            </a:endParaRPr>
          </a:p>
        </p:txBody>
      </p:sp>
      <p:sp>
        <p:nvSpPr>
          <p:cNvPr id="136" name="chipped"/>
          <p:cNvSpPr txBox="1"/>
          <p:nvPr/>
        </p:nvSpPr>
        <p:spPr>
          <a:xfrm>
            <a:off x="5566912" y="4958818"/>
            <a:ext cx="19877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strong</a:t>
            </a:r>
            <a:endParaRPr dirty="0">
              <a:latin typeface="Gill Sans MT" panose="020B0502020104020203" pitchFamily="34" charset="77"/>
            </a:endParaRPr>
          </a:p>
        </p:txBody>
      </p:sp>
      <p:sp>
        <p:nvSpPr>
          <p:cNvPr id="137" name="lift"/>
          <p:cNvSpPr txBox="1"/>
          <p:nvPr/>
        </p:nvSpPr>
        <p:spPr>
          <a:xfrm>
            <a:off x="5751259" y="5829370"/>
            <a:ext cx="16190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weak</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585" y="903408"/>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abundant</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6307505"/>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vulnerable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0AA0270-2601-5DBC-E693-115CFF921400}"/>
              </a:ext>
            </a:extLst>
          </p:cNvPr>
          <p:cNvPicPr>
            <a:picLocks noChangeAspect="1"/>
          </p:cNvPicPr>
          <p:nvPr/>
        </p:nvPicPr>
        <p:blipFill>
          <a:blip r:embed="rId4"/>
          <a:stretch>
            <a:fillRect/>
          </a:stretch>
        </p:blipFill>
        <p:spPr>
          <a:xfrm>
            <a:off x="9516616" y="550184"/>
            <a:ext cx="3251200" cy="3251200"/>
          </a:xfrm>
          <a:prstGeom prst="rect">
            <a:avLst/>
          </a:prstGeom>
        </p:spPr>
      </p:pic>
      <p:pic>
        <p:nvPicPr>
          <p:cNvPr id="4" name="Picture 3">
            <a:extLst>
              <a:ext uri="{FF2B5EF4-FFF2-40B4-BE49-F238E27FC236}">
                <a16:creationId xmlns:a16="http://schemas.microsoft.com/office/drawing/2014/main" id="{E543193D-8BA9-E8E9-6469-6152502D7516}"/>
              </a:ext>
            </a:extLst>
          </p:cNvPr>
          <p:cNvPicPr>
            <a:picLocks noChangeAspect="1"/>
          </p:cNvPicPr>
          <p:nvPr/>
        </p:nvPicPr>
        <p:blipFill>
          <a:blip r:embed="rId5"/>
          <a:stretch>
            <a:fillRect/>
          </a:stretch>
        </p:blipFill>
        <p:spPr>
          <a:xfrm>
            <a:off x="381586"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630512"/>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subdue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78306" y="6166748"/>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obnoxious</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3D78510-EFEC-D26D-FD2A-99D4D95C56CC}"/>
              </a:ext>
            </a:extLst>
          </p:cNvPr>
          <p:cNvPicPr>
            <a:picLocks noChangeAspect="1"/>
          </p:cNvPicPr>
          <p:nvPr/>
        </p:nvPicPr>
        <p:blipFill>
          <a:blip r:embed="rId4"/>
          <a:stretch>
            <a:fillRect/>
          </a:stretch>
        </p:blipFill>
        <p:spPr>
          <a:xfrm>
            <a:off x="9308167" y="630512"/>
            <a:ext cx="3251200" cy="3251200"/>
          </a:xfrm>
          <a:prstGeom prst="rect">
            <a:avLst/>
          </a:prstGeom>
        </p:spPr>
      </p:pic>
      <p:pic>
        <p:nvPicPr>
          <p:cNvPr id="4" name="Picture 3">
            <a:extLst>
              <a:ext uri="{FF2B5EF4-FFF2-40B4-BE49-F238E27FC236}">
                <a16:creationId xmlns:a16="http://schemas.microsoft.com/office/drawing/2014/main" id="{D0FE907E-0A7B-6519-B6B0-C54E30F8C082}"/>
              </a:ext>
            </a:extLst>
          </p:cNvPr>
          <p:cNvPicPr>
            <a:picLocks noChangeAspect="1"/>
          </p:cNvPicPr>
          <p:nvPr/>
        </p:nvPicPr>
        <p:blipFill>
          <a:blip r:embed="rId5"/>
          <a:stretch>
            <a:fillRect/>
          </a:stretch>
        </p:blipFill>
        <p:spPr>
          <a:xfrm>
            <a:off x="399512"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30944" y="3418118"/>
            <a:ext cx="28597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abundant</a:t>
            </a:r>
            <a:endParaRPr b="1" dirty="0">
              <a:latin typeface="Gill Sans MT" panose="020B0502020104020203" pitchFamily="34" charset="77"/>
              <a:sym typeface="American Typewriter"/>
            </a:endParaRPr>
          </a:p>
        </p:txBody>
      </p:sp>
      <p:sp>
        <p:nvSpPr>
          <p:cNvPr id="140" name="tolerate"/>
          <p:cNvSpPr txBox="1"/>
          <p:nvPr/>
        </p:nvSpPr>
        <p:spPr>
          <a:xfrm>
            <a:off x="5835450" y="2522165"/>
            <a:ext cx="14507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vivid</a:t>
            </a:r>
            <a:endParaRPr dirty="0">
              <a:latin typeface="Gill Sans MT" panose="020B0502020104020203" pitchFamily="34" charset="77"/>
            </a:endParaRPr>
          </a:p>
        </p:txBody>
      </p:sp>
      <p:sp>
        <p:nvSpPr>
          <p:cNvPr id="141" name="fixation"/>
          <p:cNvSpPr txBox="1"/>
          <p:nvPr/>
        </p:nvSpPr>
        <p:spPr>
          <a:xfrm>
            <a:off x="4974651" y="4280417"/>
            <a:ext cx="31723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vulnerable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10041" y="5188117"/>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subdue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4948395" y="5996646"/>
            <a:ext cx="31082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obnoxious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49810" y="1309202"/>
            <a:ext cx="271869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scratch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Ellie needed to </a:t>
            </a:r>
            <a:r>
              <a:rPr lang="en-GB" b="1" dirty="0"/>
              <a:t>scratch</a:t>
            </a:r>
            <a:r>
              <a:rPr lang="en-GB" dirty="0"/>
              <a:t> her arm as it was itchy.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scratch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39422910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scrape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aggressively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3DBC115-3789-FFD6-3337-A8569DBCA467}"/>
              </a:ext>
            </a:extLst>
          </p:cNvPr>
          <p:cNvPicPr>
            <a:picLocks noChangeAspect="1"/>
          </p:cNvPicPr>
          <p:nvPr/>
        </p:nvPicPr>
        <p:blipFill>
          <a:blip r:embed="rId3"/>
          <a:stretch>
            <a:fillRect/>
          </a:stretch>
        </p:blipFill>
        <p:spPr>
          <a:xfrm>
            <a:off x="8586303" y="3002497"/>
            <a:ext cx="3251200" cy="3251200"/>
          </a:xfrm>
          <a:prstGeom prst="rect">
            <a:avLst/>
          </a:prstGeom>
        </p:spPr>
      </p:pic>
      <p:sp>
        <p:nvSpPr>
          <p:cNvPr id="3" name="TextBox 2">
            <a:extLst>
              <a:ext uri="{FF2B5EF4-FFF2-40B4-BE49-F238E27FC236}">
                <a16:creationId xmlns:a16="http://schemas.microsoft.com/office/drawing/2014/main" id="{4FCA0546-E12B-2FC3-0436-DC0846D7B93D}"/>
              </a:ext>
            </a:extLst>
          </p:cNvPr>
          <p:cNvSpPr txBox="1"/>
          <p:nvPr/>
        </p:nvSpPr>
        <p:spPr>
          <a:xfrm>
            <a:off x="539533" y="4127114"/>
            <a:ext cx="70167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a sharp object scratches some or something, it makes small shallow cuts </a:t>
            </a:r>
            <a:r>
              <a:rPr lang="en-GB" dirty="0">
                <a:latin typeface="Gill Sans MT" panose="020B0502020104020203" pitchFamily="34" charset="77"/>
              </a:rPr>
              <a:t>on their skin or surface.</a:t>
            </a:r>
            <a:endParaRPr kumimoji="0" lang="en-GB"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3282" y="1309202"/>
            <a:ext cx="243175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wrong</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Shaz got the answer to the question </a:t>
            </a:r>
            <a:r>
              <a:rPr lang="en-GB" b="1" dirty="0"/>
              <a:t>wrong</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wrong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41796054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incorrect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accurate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mistaken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precise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AE61868-C070-72E2-140E-556BB7ADE167}"/>
              </a:ext>
            </a:extLst>
          </p:cNvPr>
          <p:cNvPicPr>
            <a:picLocks noChangeAspect="1"/>
          </p:cNvPicPr>
          <p:nvPr/>
        </p:nvPicPr>
        <p:blipFill>
          <a:blip r:embed="rId3"/>
          <a:stretch>
            <a:fillRect/>
          </a:stretch>
        </p:blipFill>
        <p:spPr>
          <a:xfrm>
            <a:off x="8492220" y="2911059"/>
            <a:ext cx="3251200" cy="3251200"/>
          </a:xfrm>
          <a:prstGeom prst="rect">
            <a:avLst/>
          </a:prstGeom>
        </p:spPr>
      </p:pic>
      <p:sp>
        <p:nvSpPr>
          <p:cNvPr id="4" name="TextBox 3">
            <a:extLst>
              <a:ext uri="{FF2B5EF4-FFF2-40B4-BE49-F238E27FC236}">
                <a16:creationId xmlns:a16="http://schemas.microsoft.com/office/drawing/2014/main" id="{700935FE-B5D6-C921-966B-A2D64DBCDA0F}"/>
              </a:ext>
            </a:extLst>
          </p:cNvPr>
          <p:cNvSpPr txBox="1"/>
          <p:nvPr/>
        </p:nvSpPr>
        <p:spPr>
          <a:xfrm>
            <a:off x="682015" y="4163900"/>
            <a:ext cx="660934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say there is something wrong, you mean there is something unsatisfactory about the situation, person, or thing you are talking about.</a:t>
            </a:r>
          </a:p>
        </p:txBody>
      </p:sp>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59368" y="1339979"/>
            <a:ext cx="1899559"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guest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0"/>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guest is someone who is visiting you or is at an event because you have invited them.</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welcomed a </a:t>
            </a:r>
            <a:r>
              <a:rPr lang="en-GB" b="1" dirty="0"/>
              <a:t>guest</a:t>
            </a:r>
            <a:r>
              <a:rPr lang="en-GB" dirty="0"/>
              <a:t> speaker to discuss SATs.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guest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55482216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client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manager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special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tenant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owner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honoured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904A624D-3340-D3FD-8197-37BEE54513AD}"/>
              </a:ext>
            </a:extLst>
          </p:cNvPr>
          <p:cNvPicPr>
            <a:picLocks noChangeAspect="1"/>
          </p:cNvPicPr>
          <p:nvPr/>
        </p:nvPicPr>
        <p:blipFill>
          <a:blip r:embed="rId4"/>
          <a:stretch>
            <a:fillRect/>
          </a:stretch>
        </p:blipFill>
        <p:spPr>
          <a:xfrm>
            <a:off x="8621020" y="2734290"/>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4887" y="1309202"/>
            <a:ext cx="242855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strong</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3887" y="4265544"/>
            <a:ext cx="7059173"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Someone who is strong is healthy with good muscles and can move or carry heavy things, or do hard physical work.</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Patty showed she was </a:t>
            </a:r>
            <a:r>
              <a:rPr lang="en-GB" b="1" dirty="0"/>
              <a:t>strong</a:t>
            </a:r>
            <a:r>
              <a:rPr lang="en-GB" dirty="0"/>
              <a:t> in PE.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strong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23775229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physically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mighty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0BAA624-4E16-ADF5-7CEA-471440B5C045}"/>
              </a:ext>
            </a:extLst>
          </p:cNvPr>
          <p:cNvPicPr>
            <a:picLocks noChangeAspect="1"/>
          </p:cNvPicPr>
          <p:nvPr/>
        </p:nvPicPr>
        <p:blipFill>
          <a:blip r:embed="rId4"/>
          <a:stretch>
            <a:fillRect/>
          </a:stretch>
        </p:blipFill>
        <p:spPr>
          <a:xfrm>
            <a:off x="8711712" y="294033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3704" y="1309202"/>
            <a:ext cx="199093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weak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112" y="65614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Basu was </a:t>
            </a:r>
            <a:r>
              <a:rPr lang="en-GB" b="1" dirty="0"/>
              <a:t>weak</a:t>
            </a:r>
            <a:r>
              <a:rPr lang="en-GB" dirty="0"/>
              <a:t> after having the flu.</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(weak)</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9717137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feeble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594650" y="3920192"/>
            <a:ext cx="677263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is weak, they are not healthy or do not have good muscles, so that they cannot move quickly or carry heavy things.</a:t>
            </a:r>
          </a:p>
        </p:txBody>
      </p:sp>
      <p:pic>
        <p:nvPicPr>
          <p:cNvPr id="3" name="Picture 2">
            <a:extLst>
              <a:ext uri="{FF2B5EF4-FFF2-40B4-BE49-F238E27FC236}">
                <a16:creationId xmlns:a16="http://schemas.microsoft.com/office/drawing/2014/main" id="{ADFE763D-2A31-A7F4-FA9C-139F17B858B5}"/>
              </a:ext>
            </a:extLst>
          </p:cNvPr>
          <p:cNvPicPr>
            <a:picLocks noChangeAspect="1"/>
          </p:cNvPicPr>
          <p:nvPr/>
        </p:nvPicPr>
        <p:blipFill>
          <a:blip r:embed="rId4"/>
          <a:stretch>
            <a:fillRect/>
          </a:stretch>
        </p:blipFill>
        <p:spPr>
          <a:xfrm>
            <a:off x="8608049" y="280619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30438</TotalTime>
  <Words>1271</Words>
  <Application>Microsoft Macintosh PowerPoint</Application>
  <PresentationFormat>Custom</PresentationFormat>
  <Paragraphs>351</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751</cp:revision>
  <dcterms:modified xsi:type="dcterms:W3CDTF">2024-10-22T11:59:18Z</dcterms:modified>
</cp:coreProperties>
</file>